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48" r:id="rId1"/>
  </p:sldMasterIdLst>
  <p:notesMasterIdLst>
    <p:notesMasterId r:id="rId13"/>
  </p:notesMasterIdLst>
  <p:sldIdLst>
    <p:sldId id="327" r:id="rId2"/>
    <p:sldId id="337" r:id="rId3"/>
    <p:sldId id="320" r:id="rId4"/>
    <p:sldId id="335" r:id="rId5"/>
    <p:sldId id="334" r:id="rId6"/>
    <p:sldId id="336" r:id="rId7"/>
    <p:sldId id="323" r:id="rId8"/>
    <p:sldId id="322" r:id="rId9"/>
    <p:sldId id="324" r:id="rId10"/>
    <p:sldId id="326" r:id="rId11"/>
    <p:sldId id="318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1C1C"/>
    <a:srgbClr val="00FF00"/>
    <a:srgbClr val="FFFFCC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9" autoAdjust="0"/>
    <p:restoredTop sz="94687" autoAdjust="0"/>
  </p:normalViewPr>
  <p:slideViewPr>
    <p:cSldViewPr>
      <p:cViewPr varScale="1">
        <p:scale>
          <a:sx n="107" d="100"/>
          <a:sy n="107" d="100"/>
        </p:scale>
        <p:origin x="312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B81926-3168-4DF4-9BBD-424FC2C835BD}" type="datetimeFigureOut">
              <a:rPr lang="en-GB" smtClean="0"/>
              <a:pPr/>
              <a:t>09/02/2021</a:t>
            </a:fld>
            <a:endParaRPr lang="en-GB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ACE825-25F2-4423-88C5-E41C6144D1D9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3710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1F557-0527-4AC7-8328-0BD346DF50D8}" type="datetimeFigureOut">
              <a:rPr lang="en-GB" smtClean="0"/>
              <a:pPr/>
              <a:t>09/02/2021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371A0-475E-45F9-BC50-817ABC512761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4633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1F557-0527-4AC7-8328-0BD346DF50D8}" type="datetimeFigureOut">
              <a:rPr lang="en-GB" smtClean="0"/>
              <a:pPr/>
              <a:t>09/02/2021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371A0-475E-45F9-BC50-817ABC512761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2845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1F557-0527-4AC7-8328-0BD346DF50D8}" type="datetimeFigureOut">
              <a:rPr lang="en-GB" smtClean="0"/>
              <a:pPr/>
              <a:t>09/02/2021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371A0-475E-45F9-BC50-817ABC512761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1341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75000"/>
              <a:alpha val="90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solidFill>
            <a:schemeClr val="tx2">
              <a:lumMod val="75000"/>
              <a:alpha val="90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GB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solidFill>
            <a:schemeClr val="tx2">
              <a:lumMod val="75000"/>
              <a:alpha val="90000"/>
            </a:schemeClr>
          </a:solidFill>
        </p:spPr>
        <p:txBody>
          <a:bodyPr/>
          <a:lstStyle/>
          <a:p>
            <a:fld id="{B3A1F557-0527-4AC7-8328-0BD346DF50D8}" type="datetimeFigureOut">
              <a:rPr lang="en-GB" smtClean="0"/>
              <a:pPr/>
              <a:t>09/02/2021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solidFill>
            <a:schemeClr val="tx2">
              <a:lumMod val="75000"/>
              <a:alpha val="90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solidFill>
            <a:schemeClr val="tx2">
              <a:lumMod val="75000"/>
              <a:alpha val="90000"/>
            </a:schemeClr>
          </a:solidFill>
        </p:spPr>
        <p:txBody>
          <a:bodyPr/>
          <a:lstStyle/>
          <a:p>
            <a:fld id="{877371A0-475E-45F9-BC50-817ABC512761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9050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1F557-0527-4AC7-8328-0BD346DF50D8}" type="datetimeFigureOut">
              <a:rPr lang="en-GB" smtClean="0"/>
              <a:pPr/>
              <a:t>09/02/2021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371A0-475E-45F9-BC50-817ABC512761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3050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340768"/>
            <a:ext cx="4038600" cy="511256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GB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340768"/>
            <a:ext cx="4038600" cy="511256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GB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1F557-0527-4AC7-8328-0BD346DF50D8}" type="datetimeFigureOut">
              <a:rPr lang="en-GB" smtClean="0"/>
              <a:pPr/>
              <a:t>09/02/2021</a:t>
            </a:fld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371A0-475E-45F9-BC50-817ABC512761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2394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1F557-0527-4AC7-8328-0BD346DF50D8}" type="datetimeFigureOut">
              <a:rPr lang="en-GB" smtClean="0"/>
              <a:pPr/>
              <a:t>09/02/2021</a:t>
            </a:fld>
            <a:endParaRPr lang="en-GB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371A0-475E-45F9-BC50-817ABC512761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2458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1F557-0527-4AC7-8328-0BD346DF50D8}" type="datetimeFigureOut">
              <a:rPr lang="en-GB" smtClean="0"/>
              <a:pPr/>
              <a:t>09/02/2021</a:t>
            </a:fld>
            <a:endParaRPr lang="en-GB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371A0-475E-45F9-BC50-817ABC512761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1957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1F557-0527-4AC7-8328-0BD346DF50D8}" type="datetimeFigureOut">
              <a:rPr lang="en-GB" smtClean="0"/>
              <a:pPr/>
              <a:t>09/02/2021</a:t>
            </a:fld>
            <a:endParaRPr lang="en-GB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371A0-475E-45F9-BC50-817ABC512761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1291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1F557-0527-4AC7-8328-0BD346DF50D8}" type="datetimeFigureOut">
              <a:rPr lang="en-GB" smtClean="0"/>
              <a:pPr/>
              <a:t>09/02/2021</a:t>
            </a:fld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371A0-475E-45F9-BC50-817ABC512761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0632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1F557-0527-4AC7-8328-0BD346DF50D8}" type="datetimeFigureOut">
              <a:rPr lang="en-GB" smtClean="0"/>
              <a:pPr/>
              <a:t>09/02/2021</a:t>
            </a:fld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371A0-475E-45F9-BC50-817ABC512761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4067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41082"/>
            <a:ext cx="8229600" cy="739646"/>
          </a:xfrm>
          <a:prstGeom prst="rect">
            <a:avLst/>
          </a:prstGeom>
          <a:solidFill>
            <a:schemeClr val="tx2">
              <a:lumMod val="75000"/>
              <a:alpha val="90000"/>
            </a:schemeClr>
          </a:solidFill>
          <a:ln w="38100">
            <a:solidFill>
              <a:schemeClr val="tx2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de stijl te bewerken</a:t>
            </a:r>
            <a:endParaRPr lang="en-GB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124744"/>
            <a:ext cx="8229600" cy="5472608"/>
          </a:xfrm>
          <a:prstGeom prst="rect">
            <a:avLst/>
          </a:prstGeom>
          <a:solidFill>
            <a:schemeClr val="tx2">
              <a:lumMod val="75000"/>
              <a:alpha val="90000"/>
            </a:schemeClr>
          </a:solidFill>
          <a:ln w="38100">
            <a:solidFill>
              <a:schemeClr val="tx2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GB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solidFill>
            <a:schemeClr val="tx2">
              <a:lumMod val="75000"/>
              <a:alpha val="90000"/>
            </a:schemeClr>
          </a:solidFill>
          <a:ln w="38100">
            <a:solidFill>
              <a:schemeClr val="tx2">
                <a:lumMod val="75000"/>
              </a:schemeClr>
            </a:solidFill>
          </a:ln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  <a:latin typeface="Candara" panose="020E0502030303020204" pitchFamily="34" charset="0"/>
              </a:defRPr>
            </a:lvl1pPr>
          </a:lstStyle>
          <a:p>
            <a:fld id="{B3A1F557-0527-4AC7-8328-0BD346DF50D8}" type="datetimeFigureOut">
              <a:rPr lang="en-GB" smtClean="0"/>
              <a:pPr/>
              <a:t>09/02/2021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solidFill>
            <a:schemeClr val="tx2">
              <a:lumMod val="75000"/>
              <a:alpha val="90000"/>
            </a:schemeClr>
          </a:solidFill>
          <a:ln w="38100">
            <a:solidFill>
              <a:schemeClr val="tx2">
                <a:lumMod val="75000"/>
              </a:schemeClr>
            </a:solidFill>
          </a:ln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  <a:latin typeface="Candara" panose="020E050203030302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solidFill>
            <a:schemeClr val="tx2">
              <a:lumMod val="75000"/>
              <a:alpha val="90000"/>
            </a:schemeClr>
          </a:solidFill>
          <a:ln w="38100">
            <a:solidFill>
              <a:schemeClr val="tx2">
                <a:lumMod val="75000"/>
              </a:schemeClr>
            </a:solidFill>
          </a:ln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  <a:latin typeface="Candara" panose="020E0502030303020204" pitchFamily="34" charset="0"/>
              </a:defRPr>
            </a:lvl1pPr>
          </a:lstStyle>
          <a:p>
            <a:fld id="{877371A0-475E-45F9-BC50-817ABC512761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7513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9" r:id="rId1"/>
    <p:sldLayoutId id="2147484250" r:id="rId2"/>
    <p:sldLayoutId id="2147484251" r:id="rId3"/>
    <p:sldLayoutId id="2147484252" r:id="rId4"/>
    <p:sldLayoutId id="2147484253" r:id="rId5"/>
    <p:sldLayoutId id="2147484254" r:id="rId6"/>
    <p:sldLayoutId id="2147484255" r:id="rId7"/>
    <p:sldLayoutId id="2147484256" r:id="rId8"/>
    <p:sldLayoutId id="2147484257" r:id="rId9"/>
    <p:sldLayoutId id="2147484258" r:id="rId10"/>
    <p:sldLayoutId id="21474842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2800" kern="1200">
          <a:solidFill>
            <a:schemeClr val="bg1"/>
          </a:solidFill>
          <a:latin typeface="Candara" panose="020E0502030303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Biome" panose="020B0502040204020203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bg1"/>
          </a:solidFill>
          <a:latin typeface="+mn-lt"/>
          <a:ea typeface="+mn-ea"/>
          <a:cs typeface="Biome" panose="020B0502040204020203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Biome" panose="020B0502040204020203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bg1"/>
          </a:solidFill>
          <a:latin typeface="+mn-lt"/>
          <a:ea typeface="+mn-ea"/>
          <a:cs typeface="Biome" panose="020B0502040204020203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chemeClr val="bg1"/>
          </a:solidFill>
          <a:latin typeface="+mn-lt"/>
          <a:ea typeface="+mn-ea"/>
          <a:cs typeface="Biome" panose="020B0502040204020203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Timeline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Planning Orals</a:t>
            </a:r>
          </a:p>
          <a:p>
            <a:r>
              <a:rPr lang="nl-NL" dirty="0" err="1"/>
              <a:t>Grammar</a:t>
            </a:r>
            <a:r>
              <a:rPr lang="nl-NL" dirty="0"/>
              <a:t>: Word order</a:t>
            </a:r>
          </a:p>
          <a:p>
            <a:r>
              <a:rPr lang="nl-NL" dirty="0" err="1"/>
              <a:t>Self</a:t>
            </a:r>
            <a:r>
              <a:rPr lang="nl-NL" dirty="0"/>
              <a:t> </a:t>
            </a:r>
            <a:r>
              <a:rPr lang="nl-NL" dirty="0" err="1"/>
              <a:t>study</a:t>
            </a:r>
            <a:r>
              <a:rPr lang="nl-NL" dirty="0"/>
              <a:t>: </a:t>
            </a:r>
            <a:r>
              <a:rPr lang="nl-NL" dirty="0" err="1"/>
              <a:t>work</a:t>
            </a:r>
            <a:r>
              <a:rPr lang="nl-NL" dirty="0"/>
              <a:t> </a:t>
            </a:r>
            <a:r>
              <a:rPr lang="nl-NL" dirty="0" err="1"/>
              <a:t>from</a:t>
            </a:r>
            <a:r>
              <a:rPr lang="nl-NL" dirty="0"/>
              <a:t> </a:t>
            </a:r>
            <a:r>
              <a:rPr lang="nl-NL" dirty="0" err="1"/>
              <a:t>book</a:t>
            </a:r>
            <a:endParaRPr lang="nl-NL" dirty="0"/>
          </a:p>
          <a:p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F8EF7CF5-A71A-4852-A36B-FE1BA30A35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67" r="1563"/>
          <a:stretch/>
        </p:blipFill>
        <p:spPr>
          <a:xfrm>
            <a:off x="3491880" y="1324694"/>
            <a:ext cx="5112568" cy="3834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3567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Grammatica</a:t>
            </a:r>
            <a:r>
              <a:rPr lang="en-GB" dirty="0"/>
              <a:t>: </a:t>
            </a:r>
            <a:r>
              <a:rPr lang="en-GB" dirty="0" err="1"/>
              <a:t>Woordvolgorde</a:t>
            </a:r>
            <a:r>
              <a:rPr lang="en-GB" dirty="0"/>
              <a:t> 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dirty="0"/>
              <a:t>Assignment D</a:t>
            </a:r>
          </a:p>
          <a:p>
            <a:r>
              <a:rPr lang="en-GB" dirty="0"/>
              <a:t>Choose three of the subjects and write to me in great detail. </a:t>
            </a:r>
          </a:p>
          <a:p>
            <a:r>
              <a:rPr lang="en-GB" dirty="0"/>
              <a:t>Write about 100 words. </a:t>
            </a:r>
          </a:p>
          <a:p>
            <a:r>
              <a:rPr lang="en-GB" dirty="0"/>
              <a:t>Email address or Teams: e.kuindersma@helicon.nl</a:t>
            </a:r>
            <a:endParaRPr lang="nl-NL" dirty="0"/>
          </a:p>
          <a:p>
            <a:pPr lvl="0"/>
            <a:r>
              <a:rPr lang="en-GB" dirty="0"/>
              <a:t>You have two lessons to complete the assignment</a:t>
            </a:r>
          </a:p>
          <a:p>
            <a:pPr lvl="0"/>
            <a:r>
              <a:rPr lang="en-GB" dirty="0"/>
              <a:t>Ask for help if you need it!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645024"/>
            <a:ext cx="2852737" cy="299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59188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Self study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125" y="1412875"/>
            <a:ext cx="5111750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4366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24B17F55-3001-4A04-88CC-BBFF33040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Oral </a:t>
            </a:r>
            <a:r>
              <a:rPr lang="nl-NL" dirty="0" err="1"/>
              <a:t>exams</a:t>
            </a:r>
            <a:endParaRPr lang="nl-NL" dirty="0"/>
          </a:p>
        </p:txBody>
      </p:sp>
      <p:graphicFrame>
        <p:nvGraphicFramePr>
          <p:cNvPr id="6" name="Tabel 6">
            <a:extLst>
              <a:ext uri="{FF2B5EF4-FFF2-40B4-BE49-F238E27FC236}">
                <a16:creationId xmlns:a16="http://schemas.microsoft.com/office/drawing/2014/main" id="{D41B8905-C2DE-44ED-809D-337C6537410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0649825"/>
              </p:ext>
            </p:extLst>
          </p:nvPr>
        </p:nvGraphicFramePr>
        <p:xfrm>
          <a:off x="457200" y="1124744"/>
          <a:ext cx="8219256" cy="52915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4440">
                  <a:extLst>
                    <a:ext uri="{9D8B030D-6E8A-4147-A177-3AD203B41FA5}">
                      <a16:colId xmlns:a16="http://schemas.microsoft.com/office/drawing/2014/main" val="2411355511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val="2597989868"/>
                    </a:ext>
                  </a:extLst>
                </a:gridCol>
                <a:gridCol w="4824536">
                  <a:extLst>
                    <a:ext uri="{9D8B030D-6E8A-4147-A177-3AD203B41FA5}">
                      <a16:colId xmlns:a16="http://schemas.microsoft.com/office/drawing/2014/main" val="1679257068"/>
                    </a:ext>
                  </a:extLst>
                </a:gridCol>
              </a:tblGrid>
              <a:tr h="389035">
                <a:tc>
                  <a:txBody>
                    <a:bodyPr/>
                    <a:lstStyle/>
                    <a:p>
                      <a:r>
                        <a:rPr lang="nl-NL" sz="1400" dirty="0"/>
                        <a:t>Week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/>
                        <a:t>DV21 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450074"/>
                  </a:ext>
                </a:extLst>
              </a:tr>
              <a:tr h="547069">
                <a:tc>
                  <a:txBody>
                    <a:bodyPr/>
                    <a:lstStyle/>
                    <a:p>
                      <a:r>
                        <a:rPr lang="nl-NL" sz="1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/>
                        <a:t>Ashley</a:t>
                      </a:r>
                    </a:p>
                    <a:p>
                      <a:r>
                        <a:rPr lang="nl-NL" sz="1400" dirty="0"/>
                        <a:t>Kimberly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0226186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r>
                        <a:rPr lang="nl-NL" sz="1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/>
                        <a:t>Indy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793777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r>
                        <a:rPr lang="nl-NL" sz="14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i="0" dirty="0"/>
                        <a:t>Sanne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i="0" dirty="0"/>
                        <a:t>Lars G.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8933496"/>
                  </a:ext>
                </a:extLst>
              </a:tr>
              <a:tr h="777984">
                <a:tc>
                  <a:txBody>
                    <a:bodyPr/>
                    <a:lstStyle/>
                    <a:p>
                      <a:r>
                        <a:rPr lang="nl-NL" sz="14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i="1" dirty="0"/>
                        <a:t>Test: </a:t>
                      </a:r>
                      <a:r>
                        <a:rPr lang="nl-NL" sz="1400" i="1" dirty="0" err="1"/>
                        <a:t>Vocab</a:t>
                      </a:r>
                      <a:r>
                        <a:rPr lang="nl-NL" sz="1400" i="1" dirty="0"/>
                        <a:t> + </a:t>
                      </a:r>
                      <a:r>
                        <a:rPr lang="nl-NL" sz="1400" i="1" dirty="0" err="1"/>
                        <a:t>Grammar</a:t>
                      </a:r>
                      <a:endParaRPr lang="nl-NL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i="0" dirty="0"/>
                        <a:t>Lars A.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i="0" dirty="0"/>
                        <a:t>Lara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i="0" dirty="0"/>
                        <a:t>Esmée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280834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r>
                        <a:rPr lang="nl-NL" sz="14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/>
                        <a:t>Kevin</a:t>
                      </a:r>
                    </a:p>
                    <a:p>
                      <a:r>
                        <a:rPr lang="nl-NL" sz="1400" dirty="0"/>
                        <a:t>Roos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672866"/>
                  </a:ext>
                </a:extLst>
              </a:tr>
              <a:tr h="705976">
                <a:tc>
                  <a:txBody>
                    <a:bodyPr/>
                    <a:lstStyle/>
                    <a:p>
                      <a:r>
                        <a:rPr lang="nl-NL" sz="14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 err="1"/>
                        <a:t>Wander</a:t>
                      </a:r>
                      <a:endParaRPr lang="nl-NL" sz="1400" dirty="0"/>
                    </a:p>
                    <a:p>
                      <a:r>
                        <a:rPr lang="nl-NL" sz="1400" dirty="0" err="1"/>
                        <a:t>Zoe</a:t>
                      </a:r>
                      <a:endParaRPr lang="nl-NL" sz="1400" dirty="0"/>
                    </a:p>
                    <a:p>
                      <a:r>
                        <a:rPr lang="nl-NL" sz="1400" dirty="0"/>
                        <a:t>Iris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1623058"/>
                  </a:ext>
                </a:extLst>
              </a:tr>
              <a:tr h="389035">
                <a:tc>
                  <a:txBody>
                    <a:bodyPr/>
                    <a:lstStyle/>
                    <a:p>
                      <a:r>
                        <a:rPr lang="nl-NL" sz="14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8364488"/>
                  </a:ext>
                </a:extLst>
              </a:tr>
              <a:tr h="389035">
                <a:tc>
                  <a:txBody>
                    <a:bodyPr/>
                    <a:lstStyle/>
                    <a:p>
                      <a:r>
                        <a:rPr lang="nl-NL" sz="14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3358393"/>
                  </a:ext>
                </a:extLst>
              </a:tr>
              <a:tr h="671485">
                <a:tc>
                  <a:txBody>
                    <a:bodyPr/>
                    <a:lstStyle/>
                    <a:p>
                      <a:r>
                        <a:rPr lang="nl-NL" sz="14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i="1" dirty="0"/>
                        <a:t>Test: </a:t>
                      </a:r>
                      <a:r>
                        <a:rPr lang="nl-NL" sz="1400" i="1" dirty="0" err="1"/>
                        <a:t>Vocab</a:t>
                      </a:r>
                      <a:r>
                        <a:rPr lang="nl-NL" sz="1400" i="1" dirty="0"/>
                        <a:t> + </a:t>
                      </a:r>
                      <a:r>
                        <a:rPr lang="nl-NL" sz="1400" i="1" dirty="0" err="1"/>
                        <a:t>Grammar</a:t>
                      </a:r>
                      <a:r>
                        <a:rPr lang="nl-NL" sz="1400" i="1" dirty="0"/>
                        <a:t> + </a:t>
                      </a:r>
                      <a:r>
                        <a:rPr lang="nl-NL" sz="1400" i="1" dirty="0" err="1"/>
                        <a:t>Listening</a:t>
                      </a:r>
                      <a:endParaRPr lang="nl-NL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40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43734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56118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Grammar: </a:t>
            </a:r>
            <a:r>
              <a:rPr lang="en-GB" dirty="0" err="1"/>
              <a:t>Woordvolgorde</a:t>
            </a:r>
            <a:r>
              <a:rPr lang="en-GB" dirty="0"/>
              <a:t> 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431506" y="1412776"/>
            <a:ext cx="8229600" cy="5112568"/>
          </a:xfrm>
        </p:spPr>
        <p:txBody>
          <a:bodyPr/>
          <a:lstStyle/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dirty="0" err="1"/>
              <a:t>Woordvolgorde</a:t>
            </a:r>
            <a:endParaRPr lang="en-GB" b="1" dirty="0"/>
          </a:p>
          <a:p>
            <a:pPr marL="0" indent="0">
              <a:buNone/>
            </a:pPr>
            <a:r>
              <a:rPr lang="en-GB" dirty="0"/>
              <a:t>In het Engels </a:t>
            </a:r>
            <a:r>
              <a:rPr lang="en-GB" dirty="0" err="1"/>
              <a:t>heb</a:t>
            </a:r>
            <a:r>
              <a:rPr lang="en-GB" dirty="0"/>
              <a:t> je </a:t>
            </a:r>
            <a:r>
              <a:rPr lang="en-GB" dirty="0" err="1"/>
              <a:t>een</a:t>
            </a:r>
            <a:r>
              <a:rPr lang="en-GB" dirty="0"/>
              <a:t> </a:t>
            </a:r>
            <a:r>
              <a:rPr lang="en-GB" dirty="0" err="1"/>
              <a:t>duidelijke</a:t>
            </a:r>
            <a:r>
              <a:rPr lang="en-GB" dirty="0"/>
              <a:t> </a:t>
            </a:r>
            <a:r>
              <a:rPr lang="en-GB" dirty="0" err="1"/>
              <a:t>volgorde</a:t>
            </a:r>
            <a:r>
              <a:rPr lang="en-GB" dirty="0"/>
              <a:t> </a:t>
            </a:r>
            <a:r>
              <a:rPr lang="en-GB" dirty="0" err="1"/>
              <a:t>voor</a:t>
            </a:r>
            <a:r>
              <a:rPr lang="en-GB" dirty="0"/>
              <a:t> </a:t>
            </a:r>
            <a:r>
              <a:rPr lang="en-GB" dirty="0" err="1"/>
              <a:t>woorden</a:t>
            </a:r>
            <a:r>
              <a:rPr lang="en-GB" dirty="0"/>
              <a:t>.</a:t>
            </a:r>
          </a:p>
          <a:p>
            <a:pPr marL="0" indent="0">
              <a:buNone/>
            </a:pPr>
            <a:r>
              <a:rPr lang="en-GB" dirty="0"/>
              <a:t>(</a:t>
            </a:r>
            <a:r>
              <a:rPr lang="en-GB" dirty="0" err="1"/>
              <a:t>Eigenlijk</a:t>
            </a:r>
            <a:r>
              <a:rPr lang="en-GB" dirty="0"/>
              <a:t> </a:t>
            </a:r>
            <a:r>
              <a:rPr lang="en-GB" dirty="0" err="1"/>
              <a:t>makkelijker</a:t>
            </a:r>
            <a:r>
              <a:rPr lang="en-GB" dirty="0"/>
              <a:t> </a:t>
            </a:r>
            <a:r>
              <a:rPr lang="en-GB" dirty="0" err="1"/>
              <a:t>dan</a:t>
            </a:r>
            <a:r>
              <a:rPr lang="en-GB" dirty="0"/>
              <a:t> in het </a:t>
            </a:r>
            <a:r>
              <a:rPr lang="en-GB" dirty="0" err="1"/>
              <a:t>Nederlands</a:t>
            </a:r>
            <a:r>
              <a:rPr lang="en-GB" dirty="0"/>
              <a:t>.) (Hooray!)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For instance: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i="1" dirty="0"/>
              <a:t> </a:t>
            </a:r>
            <a:r>
              <a:rPr lang="en-GB" dirty="0"/>
              <a:t>I need a phone in my hand now!</a:t>
            </a:r>
            <a:endParaRPr lang="en-GB" i="1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462" y="3191594"/>
            <a:ext cx="3405758" cy="340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9255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Grammar: </a:t>
            </a:r>
            <a:r>
              <a:rPr lang="en-GB" dirty="0" err="1"/>
              <a:t>Woordvolgorde</a:t>
            </a:r>
            <a:r>
              <a:rPr lang="en-GB" dirty="0"/>
              <a:t> 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431506" y="1412776"/>
            <a:ext cx="8229600" cy="5112568"/>
          </a:xfrm>
        </p:spPr>
        <p:txBody>
          <a:bodyPr/>
          <a:lstStyle/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dirty="0" err="1"/>
              <a:t>Woordvolgorde</a:t>
            </a:r>
            <a:endParaRPr lang="en-GB" b="1" dirty="0"/>
          </a:p>
          <a:p>
            <a:pPr marL="0" indent="0">
              <a:buNone/>
            </a:pPr>
            <a:r>
              <a:rPr lang="en-GB" dirty="0"/>
              <a:t>In het Engels </a:t>
            </a:r>
            <a:r>
              <a:rPr lang="en-GB" dirty="0" err="1"/>
              <a:t>heb</a:t>
            </a:r>
            <a:r>
              <a:rPr lang="en-GB" dirty="0"/>
              <a:t> je </a:t>
            </a:r>
            <a:r>
              <a:rPr lang="en-GB" dirty="0" err="1"/>
              <a:t>een</a:t>
            </a:r>
            <a:r>
              <a:rPr lang="en-GB" dirty="0"/>
              <a:t> </a:t>
            </a:r>
            <a:r>
              <a:rPr lang="en-GB" dirty="0" err="1"/>
              <a:t>duidelijke</a:t>
            </a:r>
            <a:r>
              <a:rPr lang="en-GB" dirty="0"/>
              <a:t> </a:t>
            </a:r>
            <a:r>
              <a:rPr lang="en-GB" dirty="0" err="1"/>
              <a:t>volgorde</a:t>
            </a:r>
            <a:r>
              <a:rPr lang="en-GB" dirty="0"/>
              <a:t> </a:t>
            </a:r>
            <a:r>
              <a:rPr lang="en-GB" dirty="0" err="1"/>
              <a:t>voor</a:t>
            </a:r>
            <a:r>
              <a:rPr lang="en-GB" dirty="0"/>
              <a:t> </a:t>
            </a:r>
            <a:r>
              <a:rPr lang="en-GB" dirty="0" err="1"/>
              <a:t>woorden</a:t>
            </a:r>
            <a:r>
              <a:rPr lang="en-GB" dirty="0"/>
              <a:t>.</a:t>
            </a:r>
          </a:p>
          <a:p>
            <a:pPr marL="0" indent="0">
              <a:buNone/>
            </a:pPr>
            <a:r>
              <a:rPr lang="en-GB" dirty="0"/>
              <a:t>(</a:t>
            </a:r>
            <a:r>
              <a:rPr lang="en-GB" dirty="0" err="1"/>
              <a:t>Eigenlijk</a:t>
            </a:r>
            <a:r>
              <a:rPr lang="en-GB" dirty="0"/>
              <a:t> </a:t>
            </a:r>
            <a:r>
              <a:rPr lang="en-GB" dirty="0" err="1"/>
              <a:t>makkelijker</a:t>
            </a:r>
            <a:r>
              <a:rPr lang="en-GB" dirty="0"/>
              <a:t> </a:t>
            </a:r>
            <a:r>
              <a:rPr lang="en-GB" dirty="0" err="1"/>
              <a:t>dan</a:t>
            </a:r>
            <a:r>
              <a:rPr lang="en-GB" dirty="0"/>
              <a:t> in het </a:t>
            </a:r>
            <a:r>
              <a:rPr lang="en-GB" dirty="0" err="1"/>
              <a:t>Nederlands</a:t>
            </a:r>
            <a:r>
              <a:rPr lang="en-GB" dirty="0"/>
              <a:t>.) (Hooray!)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For instance: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The girl is eating the cake in the garden </a:t>
            </a:r>
          </a:p>
          <a:p>
            <a:pPr marL="0" indent="0">
              <a:buNone/>
            </a:pPr>
            <a:r>
              <a:rPr lang="en-GB" dirty="0"/>
              <a:t>as we speak.</a:t>
            </a:r>
            <a:endParaRPr lang="en-GB" i="1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036" y="3933056"/>
            <a:ext cx="3815916" cy="2543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50659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Grammar: </a:t>
            </a:r>
            <a:r>
              <a:rPr lang="en-GB" dirty="0" err="1"/>
              <a:t>Woordvolgorde</a:t>
            </a:r>
            <a:r>
              <a:rPr lang="en-GB" dirty="0"/>
              <a:t> 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431506" y="1412776"/>
            <a:ext cx="8229600" cy="5112568"/>
          </a:xfrm>
        </p:spPr>
        <p:txBody>
          <a:bodyPr/>
          <a:lstStyle/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dirty="0" err="1"/>
              <a:t>Woordvolgorde</a:t>
            </a:r>
            <a:endParaRPr lang="en-GB" b="1" dirty="0"/>
          </a:p>
          <a:p>
            <a:pPr marL="0" indent="0">
              <a:buNone/>
            </a:pPr>
            <a:r>
              <a:rPr lang="en-GB" dirty="0"/>
              <a:t>In het Engels </a:t>
            </a:r>
            <a:r>
              <a:rPr lang="en-GB" dirty="0" err="1"/>
              <a:t>heb</a:t>
            </a:r>
            <a:r>
              <a:rPr lang="en-GB" dirty="0"/>
              <a:t> je </a:t>
            </a:r>
            <a:r>
              <a:rPr lang="en-GB" dirty="0" err="1"/>
              <a:t>een</a:t>
            </a:r>
            <a:r>
              <a:rPr lang="en-GB" dirty="0"/>
              <a:t> </a:t>
            </a:r>
            <a:r>
              <a:rPr lang="en-GB" dirty="0" err="1"/>
              <a:t>duidelijke</a:t>
            </a:r>
            <a:r>
              <a:rPr lang="en-GB" dirty="0"/>
              <a:t> </a:t>
            </a:r>
            <a:r>
              <a:rPr lang="en-GB" dirty="0" err="1"/>
              <a:t>volgorde</a:t>
            </a:r>
            <a:r>
              <a:rPr lang="en-GB" dirty="0"/>
              <a:t> </a:t>
            </a:r>
            <a:r>
              <a:rPr lang="en-GB" dirty="0" err="1"/>
              <a:t>voor</a:t>
            </a:r>
            <a:r>
              <a:rPr lang="en-GB" dirty="0"/>
              <a:t> </a:t>
            </a:r>
            <a:r>
              <a:rPr lang="en-GB" dirty="0" err="1"/>
              <a:t>woorden</a:t>
            </a:r>
            <a:r>
              <a:rPr lang="en-GB" dirty="0"/>
              <a:t>.</a:t>
            </a:r>
          </a:p>
          <a:p>
            <a:pPr marL="0" indent="0">
              <a:buNone/>
            </a:pPr>
            <a:r>
              <a:rPr lang="en-GB" dirty="0"/>
              <a:t>(</a:t>
            </a:r>
            <a:r>
              <a:rPr lang="en-GB" dirty="0" err="1"/>
              <a:t>Eigenlijk</a:t>
            </a:r>
            <a:r>
              <a:rPr lang="en-GB" dirty="0"/>
              <a:t> </a:t>
            </a:r>
            <a:r>
              <a:rPr lang="en-GB" dirty="0" err="1"/>
              <a:t>makkelijker</a:t>
            </a:r>
            <a:r>
              <a:rPr lang="en-GB" dirty="0"/>
              <a:t> </a:t>
            </a:r>
            <a:r>
              <a:rPr lang="en-GB" dirty="0" err="1"/>
              <a:t>dan</a:t>
            </a:r>
            <a:r>
              <a:rPr lang="en-GB" dirty="0"/>
              <a:t> in het </a:t>
            </a:r>
            <a:r>
              <a:rPr lang="en-GB" dirty="0" err="1"/>
              <a:t>Nederlands</a:t>
            </a:r>
            <a:r>
              <a:rPr lang="en-GB" dirty="0"/>
              <a:t>.) (Hooray!)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graphicFrame>
        <p:nvGraphicFramePr>
          <p:cNvPr id="7" name="Tabel 6"/>
          <p:cNvGraphicFramePr>
            <a:graphicFrameLocks noGrp="1"/>
          </p:cNvGraphicFramePr>
          <p:nvPr/>
        </p:nvGraphicFramePr>
        <p:xfrm>
          <a:off x="539552" y="3429000"/>
          <a:ext cx="8198840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9768">
                  <a:extLst>
                    <a:ext uri="{9D8B030D-6E8A-4147-A177-3AD203B41FA5}">
                      <a16:colId xmlns:a16="http://schemas.microsoft.com/office/drawing/2014/main" val="4263616656"/>
                    </a:ext>
                  </a:extLst>
                </a:gridCol>
                <a:gridCol w="1639768">
                  <a:extLst>
                    <a:ext uri="{9D8B030D-6E8A-4147-A177-3AD203B41FA5}">
                      <a16:colId xmlns:a16="http://schemas.microsoft.com/office/drawing/2014/main" val="3683582263"/>
                    </a:ext>
                  </a:extLst>
                </a:gridCol>
                <a:gridCol w="1639768">
                  <a:extLst>
                    <a:ext uri="{9D8B030D-6E8A-4147-A177-3AD203B41FA5}">
                      <a16:colId xmlns:a16="http://schemas.microsoft.com/office/drawing/2014/main" val="2314678084"/>
                    </a:ext>
                  </a:extLst>
                </a:gridCol>
                <a:gridCol w="1639768">
                  <a:extLst>
                    <a:ext uri="{9D8B030D-6E8A-4147-A177-3AD203B41FA5}">
                      <a16:colId xmlns:a16="http://schemas.microsoft.com/office/drawing/2014/main" val="3846912533"/>
                    </a:ext>
                  </a:extLst>
                </a:gridCol>
                <a:gridCol w="1639768">
                  <a:extLst>
                    <a:ext uri="{9D8B030D-6E8A-4147-A177-3AD203B41FA5}">
                      <a16:colId xmlns:a16="http://schemas.microsoft.com/office/drawing/2014/main" val="3056751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err="1"/>
                        <a:t>Onderwerp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700" dirty="0" err="1"/>
                        <a:t>Werkwoordelijk</a:t>
                      </a:r>
                      <a:r>
                        <a:rPr lang="en-GB" sz="1700" dirty="0"/>
                        <a:t> </a:t>
                      </a:r>
                      <a:r>
                        <a:rPr lang="en-GB" sz="1700" dirty="0" err="1"/>
                        <a:t>gezegde</a:t>
                      </a:r>
                      <a:endParaRPr lang="en-GB" sz="1700" dirty="0"/>
                    </a:p>
                    <a:p>
                      <a:r>
                        <a:rPr lang="en-GB" sz="1700" i="1" dirty="0"/>
                        <a:t>(</a:t>
                      </a:r>
                      <a:r>
                        <a:rPr lang="en-GB" sz="1700" i="1" dirty="0" err="1"/>
                        <a:t>Ook</a:t>
                      </a:r>
                      <a:r>
                        <a:rPr lang="en-GB" sz="1700" i="1" dirty="0"/>
                        <a:t> PV</a:t>
                      </a:r>
                      <a:r>
                        <a:rPr lang="en-GB" sz="1700" i="1" baseline="0" dirty="0"/>
                        <a:t> </a:t>
                      </a:r>
                      <a:r>
                        <a:rPr lang="en-GB" sz="1700" i="1" baseline="0" dirty="0" err="1"/>
                        <a:t>dus</a:t>
                      </a:r>
                      <a:r>
                        <a:rPr lang="en-GB" sz="1700" i="1" baseline="0" dirty="0"/>
                        <a:t>)</a:t>
                      </a:r>
                      <a:endParaRPr lang="en-GB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Lijdend</a:t>
                      </a:r>
                      <a:r>
                        <a:rPr lang="en-GB" baseline="0" dirty="0"/>
                        <a:t> </a:t>
                      </a:r>
                      <a:r>
                        <a:rPr lang="en-GB" baseline="0" dirty="0" err="1"/>
                        <a:t>en</a:t>
                      </a:r>
                      <a:r>
                        <a:rPr lang="en-GB" baseline="0" dirty="0"/>
                        <a:t>/of </a:t>
                      </a:r>
                      <a:r>
                        <a:rPr lang="en-GB" baseline="0" dirty="0" err="1"/>
                        <a:t>meewerkend</a:t>
                      </a:r>
                      <a:r>
                        <a:rPr lang="en-GB" baseline="0" dirty="0"/>
                        <a:t> </a:t>
                      </a:r>
                      <a:r>
                        <a:rPr lang="en-GB" baseline="0" dirty="0" err="1"/>
                        <a:t>voorwerp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Bijwoordelijke</a:t>
                      </a:r>
                      <a:r>
                        <a:rPr lang="en-GB" dirty="0"/>
                        <a:t> </a:t>
                      </a:r>
                      <a:r>
                        <a:rPr lang="en-GB" dirty="0" err="1"/>
                        <a:t>bepaling</a:t>
                      </a:r>
                      <a:r>
                        <a:rPr lang="en-GB" dirty="0"/>
                        <a:t>:</a:t>
                      </a:r>
                    </a:p>
                    <a:p>
                      <a:r>
                        <a:rPr lang="en-GB" dirty="0" err="1"/>
                        <a:t>Waar</a:t>
                      </a:r>
                      <a:endParaRPr lang="en-GB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Bijwoordelijke</a:t>
                      </a:r>
                      <a:r>
                        <a:rPr lang="en-GB" dirty="0"/>
                        <a:t> </a:t>
                      </a:r>
                      <a:r>
                        <a:rPr lang="en-GB" dirty="0" err="1"/>
                        <a:t>bepaling</a:t>
                      </a:r>
                      <a:r>
                        <a:rPr lang="en-GB" dirty="0"/>
                        <a:t>:</a:t>
                      </a:r>
                    </a:p>
                    <a:p>
                      <a:r>
                        <a:rPr lang="en-GB" dirty="0" err="1"/>
                        <a:t>Wanneer</a:t>
                      </a:r>
                      <a:endParaRPr lang="en-GB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65142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dirty="0" err="1"/>
                        <a:t>Wie</a:t>
                      </a:r>
                      <a:r>
                        <a:rPr lang="en-GB" sz="1800" dirty="0"/>
                        <a:t> of </a:t>
                      </a:r>
                      <a:r>
                        <a:rPr lang="en-GB" sz="1800" dirty="0" err="1"/>
                        <a:t>wat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i="0" dirty="0" err="1"/>
                        <a:t>Alle</a:t>
                      </a:r>
                      <a:r>
                        <a:rPr lang="en-GB" sz="1800" i="0" baseline="0" dirty="0"/>
                        <a:t> </a:t>
                      </a:r>
                      <a:r>
                        <a:rPr lang="en-GB" sz="1800" i="0" baseline="0" dirty="0" err="1"/>
                        <a:t>ww</a:t>
                      </a:r>
                      <a:r>
                        <a:rPr lang="en-GB" sz="1800" i="0" baseline="0" dirty="0"/>
                        <a:t> in de </a:t>
                      </a:r>
                      <a:r>
                        <a:rPr lang="en-GB" sz="1800" i="0" baseline="0" dirty="0" err="1"/>
                        <a:t>zin</a:t>
                      </a:r>
                      <a:r>
                        <a:rPr lang="en-GB" sz="1800" i="0" baseline="0" dirty="0"/>
                        <a:t>.</a:t>
                      </a:r>
                      <a:endParaRPr lang="en-GB" sz="18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err="1"/>
                        <a:t>Wie</a:t>
                      </a:r>
                      <a:r>
                        <a:rPr lang="en-GB" sz="1800" dirty="0"/>
                        <a:t> of </a:t>
                      </a:r>
                      <a:r>
                        <a:rPr lang="en-GB" sz="1800" dirty="0" err="1"/>
                        <a:t>wat</a:t>
                      </a:r>
                      <a:r>
                        <a:rPr lang="en-GB" sz="1800" dirty="0"/>
                        <a:t> + WWG + OND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err="1"/>
                        <a:t>Plaats</a:t>
                      </a:r>
                      <a:endParaRPr lang="en-GB" sz="1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 err="1"/>
                        <a:t>Tijd</a:t>
                      </a:r>
                      <a:endParaRPr lang="en-GB" sz="1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10193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 err="1"/>
                        <a:t>Wie</a:t>
                      </a:r>
                      <a:r>
                        <a:rPr lang="en-GB" b="1" dirty="0"/>
                        <a:t>/ </a:t>
                      </a:r>
                      <a:r>
                        <a:rPr lang="en-GB" b="1" dirty="0" err="1"/>
                        <a:t>wat</a:t>
                      </a:r>
                      <a:r>
                        <a:rPr lang="en-GB" b="1" dirty="0"/>
                        <a:t> </a:t>
                      </a:r>
                      <a:r>
                        <a:rPr lang="en-GB" dirty="0"/>
                        <a:t> </a:t>
                      </a:r>
                      <a:r>
                        <a:rPr lang="en-GB" dirty="0" err="1"/>
                        <a:t>doet</a:t>
                      </a:r>
                      <a:r>
                        <a:rPr lang="en-GB" dirty="0"/>
                        <a:t> </a:t>
                      </a:r>
                      <a:r>
                        <a:rPr lang="en-GB" dirty="0" err="1"/>
                        <a:t>wat</a:t>
                      </a:r>
                      <a:r>
                        <a:rPr lang="en-GB" dirty="0"/>
                        <a:t> in de </a:t>
                      </a:r>
                      <a:r>
                        <a:rPr lang="en-GB" dirty="0" err="1"/>
                        <a:t>zin</a:t>
                      </a:r>
                      <a:r>
                        <a:rPr lang="en-GB" baseline="0" dirty="0"/>
                        <a:t> </a:t>
                      </a:r>
                      <a:r>
                        <a:rPr lang="en-GB" dirty="0" err="1"/>
                        <a:t>gebeurd</a:t>
                      </a:r>
                      <a:r>
                        <a:rPr lang="en-GB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 err="1"/>
                        <a:t>Wat</a:t>
                      </a:r>
                      <a:r>
                        <a:rPr lang="en-GB" b="1" dirty="0"/>
                        <a:t> </a:t>
                      </a:r>
                      <a:r>
                        <a:rPr lang="en-GB" dirty="0" err="1"/>
                        <a:t>doet</a:t>
                      </a:r>
                      <a:r>
                        <a:rPr lang="en-GB" dirty="0"/>
                        <a:t> het </a:t>
                      </a:r>
                      <a:r>
                        <a:rPr lang="en-GB" dirty="0" err="1"/>
                        <a:t>onderwerp</a:t>
                      </a:r>
                      <a:r>
                        <a:rPr lang="en-GB" dirty="0"/>
                        <a:t>?</a:t>
                      </a:r>
                    </a:p>
                    <a:p>
                      <a:endParaRPr lang="en-GB" sz="18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err="1"/>
                        <a:t>Wie</a:t>
                      </a:r>
                      <a:r>
                        <a:rPr lang="en-GB" b="1" dirty="0"/>
                        <a:t>/ </a:t>
                      </a:r>
                      <a:r>
                        <a:rPr lang="en-GB" b="1" dirty="0" err="1"/>
                        <a:t>wat</a:t>
                      </a:r>
                      <a:r>
                        <a:rPr lang="en-GB" b="1" dirty="0"/>
                        <a:t> </a:t>
                      </a:r>
                      <a:r>
                        <a:rPr lang="en-GB" dirty="0"/>
                        <a:t>+ WWG + OND?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err="1"/>
                        <a:t>Waar</a:t>
                      </a:r>
                      <a:r>
                        <a:rPr lang="en-GB" b="1" dirty="0"/>
                        <a:t> </a:t>
                      </a:r>
                      <a:r>
                        <a:rPr lang="en-GB" dirty="0" err="1"/>
                        <a:t>gebeurt</a:t>
                      </a:r>
                      <a:r>
                        <a:rPr lang="en-GB" dirty="0"/>
                        <a:t> het?</a:t>
                      </a:r>
                      <a:endParaRPr lang="en-GB" sz="1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 err="1"/>
                        <a:t>Wanneer</a:t>
                      </a:r>
                      <a:r>
                        <a:rPr lang="en-GB" b="1" dirty="0"/>
                        <a:t> </a:t>
                      </a:r>
                      <a:r>
                        <a:rPr lang="en-GB" dirty="0" err="1"/>
                        <a:t>gebeurt</a:t>
                      </a:r>
                      <a:r>
                        <a:rPr lang="en-GB" dirty="0"/>
                        <a:t> het?</a:t>
                      </a:r>
                    </a:p>
                    <a:p>
                      <a:endParaRPr lang="en-GB" sz="1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02696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Grammar: </a:t>
            </a:r>
            <a:r>
              <a:rPr lang="en-GB" dirty="0" err="1"/>
              <a:t>Woordvolgorde</a:t>
            </a:r>
            <a:r>
              <a:rPr lang="en-GB" dirty="0"/>
              <a:t> 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431506" y="1412776"/>
            <a:ext cx="8229600" cy="5112568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graphicFrame>
        <p:nvGraphicFramePr>
          <p:cNvPr id="7" name="Tabel 6"/>
          <p:cNvGraphicFramePr>
            <a:graphicFrameLocks noGrp="1"/>
          </p:cNvGraphicFramePr>
          <p:nvPr/>
        </p:nvGraphicFramePr>
        <p:xfrm>
          <a:off x="467544" y="1484784"/>
          <a:ext cx="8198840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9768">
                  <a:extLst>
                    <a:ext uri="{9D8B030D-6E8A-4147-A177-3AD203B41FA5}">
                      <a16:colId xmlns:a16="http://schemas.microsoft.com/office/drawing/2014/main" val="4263616656"/>
                    </a:ext>
                  </a:extLst>
                </a:gridCol>
                <a:gridCol w="1639768">
                  <a:extLst>
                    <a:ext uri="{9D8B030D-6E8A-4147-A177-3AD203B41FA5}">
                      <a16:colId xmlns:a16="http://schemas.microsoft.com/office/drawing/2014/main" val="3683582263"/>
                    </a:ext>
                  </a:extLst>
                </a:gridCol>
                <a:gridCol w="1639768">
                  <a:extLst>
                    <a:ext uri="{9D8B030D-6E8A-4147-A177-3AD203B41FA5}">
                      <a16:colId xmlns:a16="http://schemas.microsoft.com/office/drawing/2014/main" val="2314678084"/>
                    </a:ext>
                  </a:extLst>
                </a:gridCol>
                <a:gridCol w="1639768">
                  <a:extLst>
                    <a:ext uri="{9D8B030D-6E8A-4147-A177-3AD203B41FA5}">
                      <a16:colId xmlns:a16="http://schemas.microsoft.com/office/drawing/2014/main" val="3846912533"/>
                    </a:ext>
                  </a:extLst>
                </a:gridCol>
                <a:gridCol w="1639768">
                  <a:extLst>
                    <a:ext uri="{9D8B030D-6E8A-4147-A177-3AD203B41FA5}">
                      <a16:colId xmlns:a16="http://schemas.microsoft.com/office/drawing/2014/main" val="3056751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err="1"/>
                        <a:t>Onderwerp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700" dirty="0" err="1"/>
                        <a:t>Werkwoordelijk</a:t>
                      </a:r>
                      <a:r>
                        <a:rPr lang="en-GB" sz="1700" dirty="0"/>
                        <a:t> </a:t>
                      </a:r>
                      <a:r>
                        <a:rPr lang="en-GB" sz="1700" dirty="0" err="1"/>
                        <a:t>gezegde</a:t>
                      </a:r>
                      <a:endParaRPr lang="en-GB" sz="1700" dirty="0"/>
                    </a:p>
                    <a:p>
                      <a:r>
                        <a:rPr lang="en-GB" sz="1700" i="1" dirty="0"/>
                        <a:t>(</a:t>
                      </a:r>
                      <a:r>
                        <a:rPr lang="en-GB" sz="1700" i="1" dirty="0" err="1"/>
                        <a:t>Ook</a:t>
                      </a:r>
                      <a:r>
                        <a:rPr lang="en-GB" sz="1700" i="1" dirty="0"/>
                        <a:t> PV</a:t>
                      </a:r>
                      <a:r>
                        <a:rPr lang="en-GB" sz="1700" i="1" baseline="0" dirty="0"/>
                        <a:t> </a:t>
                      </a:r>
                      <a:r>
                        <a:rPr lang="en-GB" sz="1700" i="1" baseline="0" dirty="0" err="1"/>
                        <a:t>dus</a:t>
                      </a:r>
                      <a:r>
                        <a:rPr lang="en-GB" sz="1700" i="1" baseline="0" dirty="0"/>
                        <a:t>)</a:t>
                      </a:r>
                      <a:endParaRPr lang="en-GB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Lijdend</a:t>
                      </a:r>
                      <a:r>
                        <a:rPr lang="en-GB" baseline="0" dirty="0"/>
                        <a:t> </a:t>
                      </a:r>
                      <a:r>
                        <a:rPr lang="en-GB" baseline="0" dirty="0" err="1"/>
                        <a:t>en</a:t>
                      </a:r>
                      <a:r>
                        <a:rPr lang="en-GB" baseline="0" dirty="0"/>
                        <a:t>/of </a:t>
                      </a:r>
                      <a:r>
                        <a:rPr lang="en-GB" baseline="0" dirty="0" err="1"/>
                        <a:t>meewerkend</a:t>
                      </a:r>
                      <a:r>
                        <a:rPr lang="en-GB" baseline="0" dirty="0"/>
                        <a:t> </a:t>
                      </a:r>
                      <a:r>
                        <a:rPr lang="en-GB" baseline="0" dirty="0" err="1"/>
                        <a:t>voorwerp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Bijwoordelijke</a:t>
                      </a:r>
                      <a:r>
                        <a:rPr lang="en-GB" dirty="0"/>
                        <a:t> </a:t>
                      </a:r>
                      <a:r>
                        <a:rPr lang="en-GB" dirty="0" err="1"/>
                        <a:t>bepaling</a:t>
                      </a:r>
                      <a:r>
                        <a:rPr lang="en-GB" dirty="0"/>
                        <a:t>:</a:t>
                      </a:r>
                    </a:p>
                    <a:p>
                      <a:r>
                        <a:rPr lang="en-GB" dirty="0" err="1"/>
                        <a:t>Waar</a:t>
                      </a:r>
                      <a:endParaRPr lang="en-GB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Bijwoordelijke</a:t>
                      </a:r>
                      <a:r>
                        <a:rPr lang="en-GB" dirty="0"/>
                        <a:t> </a:t>
                      </a:r>
                      <a:r>
                        <a:rPr lang="en-GB" dirty="0" err="1"/>
                        <a:t>bepaling</a:t>
                      </a:r>
                      <a:r>
                        <a:rPr lang="en-GB" dirty="0"/>
                        <a:t>:</a:t>
                      </a:r>
                    </a:p>
                    <a:p>
                      <a:r>
                        <a:rPr lang="en-GB" dirty="0" err="1"/>
                        <a:t>Wanneer</a:t>
                      </a:r>
                      <a:endParaRPr lang="en-GB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65142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dirty="0" err="1"/>
                        <a:t>Wie</a:t>
                      </a:r>
                      <a:r>
                        <a:rPr lang="en-GB" sz="1800" dirty="0"/>
                        <a:t> of </a:t>
                      </a:r>
                      <a:r>
                        <a:rPr lang="en-GB" sz="1800" dirty="0" err="1"/>
                        <a:t>wat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i="0" dirty="0" err="1"/>
                        <a:t>Alle</a:t>
                      </a:r>
                      <a:r>
                        <a:rPr lang="en-GB" sz="1800" i="0" baseline="0" dirty="0"/>
                        <a:t> </a:t>
                      </a:r>
                      <a:r>
                        <a:rPr lang="en-GB" sz="1800" i="0" baseline="0" dirty="0" err="1"/>
                        <a:t>ww</a:t>
                      </a:r>
                      <a:r>
                        <a:rPr lang="en-GB" sz="1800" i="0" baseline="0" dirty="0"/>
                        <a:t> in de </a:t>
                      </a:r>
                      <a:r>
                        <a:rPr lang="en-GB" sz="1800" i="0" baseline="0" dirty="0" err="1"/>
                        <a:t>zin</a:t>
                      </a:r>
                      <a:r>
                        <a:rPr lang="en-GB" sz="1800" i="0" baseline="0" dirty="0"/>
                        <a:t>.</a:t>
                      </a:r>
                      <a:endParaRPr lang="en-GB" sz="18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err="1"/>
                        <a:t>Wie</a:t>
                      </a:r>
                      <a:r>
                        <a:rPr lang="en-GB" sz="1800" dirty="0"/>
                        <a:t> of </a:t>
                      </a:r>
                      <a:r>
                        <a:rPr lang="en-GB" sz="1800" dirty="0" err="1"/>
                        <a:t>wat</a:t>
                      </a:r>
                      <a:r>
                        <a:rPr lang="en-GB" sz="1800" dirty="0"/>
                        <a:t> + WWG + OND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err="1"/>
                        <a:t>Plaats</a:t>
                      </a:r>
                      <a:endParaRPr lang="en-GB" sz="1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 err="1"/>
                        <a:t>Tijd</a:t>
                      </a:r>
                      <a:endParaRPr lang="en-GB" sz="1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10193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 err="1"/>
                        <a:t>Wie</a:t>
                      </a:r>
                      <a:r>
                        <a:rPr lang="en-GB" b="1" dirty="0"/>
                        <a:t>/ </a:t>
                      </a:r>
                      <a:r>
                        <a:rPr lang="en-GB" b="1" dirty="0" err="1"/>
                        <a:t>wat</a:t>
                      </a:r>
                      <a:r>
                        <a:rPr lang="en-GB" b="1" dirty="0"/>
                        <a:t> </a:t>
                      </a:r>
                      <a:r>
                        <a:rPr lang="en-GB" dirty="0"/>
                        <a:t> </a:t>
                      </a:r>
                      <a:r>
                        <a:rPr lang="en-GB" dirty="0" err="1"/>
                        <a:t>doet</a:t>
                      </a:r>
                      <a:r>
                        <a:rPr lang="en-GB" dirty="0"/>
                        <a:t> </a:t>
                      </a:r>
                      <a:r>
                        <a:rPr lang="en-GB" dirty="0" err="1"/>
                        <a:t>wat</a:t>
                      </a:r>
                      <a:r>
                        <a:rPr lang="en-GB" dirty="0"/>
                        <a:t> in de </a:t>
                      </a:r>
                      <a:r>
                        <a:rPr lang="en-GB" dirty="0" err="1"/>
                        <a:t>zin</a:t>
                      </a:r>
                      <a:r>
                        <a:rPr lang="en-GB" baseline="0" dirty="0"/>
                        <a:t> </a:t>
                      </a:r>
                      <a:r>
                        <a:rPr lang="en-GB" dirty="0" err="1"/>
                        <a:t>gebeurd</a:t>
                      </a:r>
                      <a:r>
                        <a:rPr lang="en-GB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 err="1"/>
                        <a:t>Wat</a:t>
                      </a:r>
                      <a:r>
                        <a:rPr lang="en-GB" b="1" dirty="0"/>
                        <a:t> </a:t>
                      </a:r>
                      <a:r>
                        <a:rPr lang="en-GB" dirty="0" err="1"/>
                        <a:t>doet</a:t>
                      </a:r>
                      <a:r>
                        <a:rPr lang="en-GB" dirty="0"/>
                        <a:t> het </a:t>
                      </a:r>
                      <a:r>
                        <a:rPr lang="en-GB" dirty="0" err="1"/>
                        <a:t>onderwerp</a:t>
                      </a:r>
                      <a:r>
                        <a:rPr lang="en-GB" dirty="0"/>
                        <a:t>?</a:t>
                      </a:r>
                    </a:p>
                    <a:p>
                      <a:endParaRPr lang="en-GB" sz="18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err="1"/>
                        <a:t>Wie</a:t>
                      </a:r>
                      <a:r>
                        <a:rPr lang="en-GB" b="1" dirty="0"/>
                        <a:t>/ </a:t>
                      </a:r>
                      <a:r>
                        <a:rPr lang="en-GB" b="1" dirty="0" err="1"/>
                        <a:t>wat</a:t>
                      </a:r>
                      <a:r>
                        <a:rPr lang="en-GB" b="1" dirty="0"/>
                        <a:t> </a:t>
                      </a:r>
                      <a:r>
                        <a:rPr lang="en-GB" dirty="0"/>
                        <a:t>+ WWG + OND?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err="1"/>
                        <a:t>Waar</a:t>
                      </a:r>
                      <a:r>
                        <a:rPr lang="en-GB" b="1" dirty="0"/>
                        <a:t> </a:t>
                      </a:r>
                      <a:r>
                        <a:rPr lang="en-GB" dirty="0" err="1"/>
                        <a:t>gebeurt</a:t>
                      </a:r>
                      <a:r>
                        <a:rPr lang="en-GB" dirty="0"/>
                        <a:t> het?</a:t>
                      </a:r>
                      <a:endParaRPr lang="en-GB" sz="1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 err="1"/>
                        <a:t>Wanneer</a:t>
                      </a:r>
                      <a:r>
                        <a:rPr lang="en-GB" b="1" dirty="0"/>
                        <a:t> </a:t>
                      </a:r>
                      <a:r>
                        <a:rPr lang="en-GB" dirty="0" err="1"/>
                        <a:t>gebeurt</a:t>
                      </a:r>
                      <a:r>
                        <a:rPr lang="en-GB" dirty="0"/>
                        <a:t> het?</a:t>
                      </a:r>
                    </a:p>
                    <a:p>
                      <a:endParaRPr lang="en-GB" sz="1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8" name="Tabel 7"/>
          <p:cNvGraphicFramePr>
            <a:graphicFrameLocks noGrp="1"/>
          </p:cNvGraphicFramePr>
          <p:nvPr/>
        </p:nvGraphicFramePr>
        <p:xfrm>
          <a:off x="467544" y="4149080"/>
          <a:ext cx="8229600" cy="1483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45920">
                  <a:extLst>
                    <a:ext uri="{9D8B030D-6E8A-4147-A177-3AD203B41FA5}">
                      <a16:colId xmlns:a16="http://schemas.microsoft.com/office/drawing/2014/main" val="4256425106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3388913936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3280489743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982299246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2608220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I</a:t>
                      </a:r>
                      <a:endParaRPr lang="en-GB" b="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need</a:t>
                      </a:r>
                      <a:endParaRPr lang="en-GB" b="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a phone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in my hand</a:t>
                      </a:r>
                      <a:endParaRPr lang="en-GB" b="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now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60387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b="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b="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b="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b="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b="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90780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The girl</a:t>
                      </a:r>
                      <a:endParaRPr lang="en-GB" b="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is eating</a:t>
                      </a:r>
                      <a:endParaRPr lang="en-GB" b="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a cake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in the garden</a:t>
                      </a:r>
                      <a:endParaRPr lang="en-GB" b="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as we speak.</a:t>
                      </a:r>
                      <a:endParaRPr lang="en-GB" b="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00661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b="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b="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b="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b="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b="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44023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80111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Grammar: </a:t>
            </a:r>
            <a:r>
              <a:rPr lang="en-GB" dirty="0" err="1"/>
              <a:t>Woordvolgorde</a:t>
            </a:r>
            <a:r>
              <a:rPr lang="en-GB" dirty="0"/>
              <a:t> 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431506" y="1412776"/>
            <a:ext cx="8229600" cy="5112568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graphicFrame>
        <p:nvGraphicFramePr>
          <p:cNvPr id="7" name="Tabel 6"/>
          <p:cNvGraphicFramePr>
            <a:graphicFrameLocks noGrp="1"/>
          </p:cNvGraphicFramePr>
          <p:nvPr/>
        </p:nvGraphicFramePr>
        <p:xfrm>
          <a:off x="467544" y="1484784"/>
          <a:ext cx="8198840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9768">
                  <a:extLst>
                    <a:ext uri="{9D8B030D-6E8A-4147-A177-3AD203B41FA5}">
                      <a16:colId xmlns:a16="http://schemas.microsoft.com/office/drawing/2014/main" val="4263616656"/>
                    </a:ext>
                  </a:extLst>
                </a:gridCol>
                <a:gridCol w="1639768">
                  <a:extLst>
                    <a:ext uri="{9D8B030D-6E8A-4147-A177-3AD203B41FA5}">
                      <a16:colId xmlns:a16="http://schemas.microsoft.com/office/drawing/2014/main" val="3683582263"/>
                    </a:ext>
                  </a:extLst>
                </a:gridCol>
                <a:gridCol w="1639768">
                  <a:extLst>
                    <a:ext uri="{9D8B030D-6E8A-4147-A177-3AD203B41FA5}">
                      <a16:colId xmlns:a16="http://schemas.microsoft.com/office/drawing/2014/main" val="2314678084"/>
                    </a:ext>
                  </a:extLst>
                </a:gridCol>
                <a:gridCol w="1639768">
                  <a:extLst>
                    <a:ext uri="{9D8B030D-6E8A-4147-A177-3AD203B41FA5}">
                      <a16:colId xmlns:a16="http://schemas.microsoft.com/office/drawing/2014/main" val="3846912533"/>
                    </a:ext>
                  </a:extLst>
                </a:gridCol>
                <a:gridCol w="1639768">
                  <a:extLst>
                    <a:ext uri="{9D8B030D-6E8A-4147-A177-3AD203B41FA5}">
                      <a16:colId xmlns:a16="http://schemas.microsoft.com/office/drawing/2014/main" val="3056751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err="1"/>
                        <a:t>Onderwerp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700" dirty="0" err="1"/>
                        <a:t>Werkwoordelijk</a:t>
                      </a:r>
                      <a:r>
                        <a:rPr lang="en-GB" sz="1700" dirty="0"/>
                        <a:t> </a:t>
                      </a:r>
                      <a:r>
                        <a:rPr lang="en-GB" sz="1700" dirty="0" err="1"/>
                        <a:t>gezegde</a:t>
                      </a:r>
                      <a:endParaRPr lang="en-GB" sz="1700" dirty="0"/>
                    </a:p>
                    <a:p>
                      <a:r>
                        <a:rPr lang="en-GB" sz="1700" i="1" dirty="0"/>
                        <a:t>(</a:t>
                      </a:r>
                      <a:r>
                        <a:rPr lang="en-GB" sz="1700" i="1" dirty="0" err="1"/>
                        <a:t>Ook</a:t>
                      </a:r>
                      <a:r>
                        <a:rPr lang="en-GB" sz="1700" i="1" dirty="0"/>
                        <a:t> PV</a:t>
                      </a:r>
                      <a:r>
                        <a:rPr lang="en-GB" sz="1700" i="1" baseline="0" dirty="0"/>
                        <a:t> </a:t>
                      </a:r>
                      <a:r>
                        <a:rPr lang="en-GB" sz="1700" i="1" baseline="0" dirty="0" err="1"/>
                        <a:t>dus</a:t>
                      </a:r>
                      <a:r>
                        <a:rPr lang="en-GB" sz="1700" i="1" baseline="0" dirty="0"/>
                        <a:t>)</a:t>
                      </a:r>
                      <a:endParaRPr lang="en-GB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Lijdend</a:t>
                      </a:r>
                      <a:r>
                        <a:rPr lang="en-GB" baseline="0" dirty="0"/>
                        <a:t> </a:t>
                      </a:r>
                      <a:r>
                        <a:rPr lang="en-GB" baseline="0" dirty="0" err="1"/>
                        <a:t>en</a:t>
                      </a:r>
                      <a:r>
                        <a:rPr lang="en-GB" baseline="0" dirty="0"/>
                        <a:t>/of </a:t>
                      </a:r>
                      <a:r>
                        <a:rPr lang="en-GB" baseline="0" dirty="0" err="1"/>
                        <a:t>meewerkend</a:t>
                      </a:r>
                      <a:r>
                        <a:rPr lang="en-GB" baseline="0" dirty="0"/>
                        <a:t> </a:t>
                      </a:r>
                      <a:r>
                        <a:rPr lang="en-GB" baseline="0" dirty="0" err="1"/>
                        <a:t>voorwerp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Bijwoordelijke</a:t>
                      </a:r>
                      <a:r>
                        <a:rPr lang="en-GB" dirty="0"/>
                        <a:t> </a:t>
                      </a:r>
                      <a:r>
                        <a:rPr lang="en-GB" dirty="0" err="1"/>
                        <a:t>bepaling</a:t>
                      </a:r>
                      <a:r>
                        <a:rPr lang="en-GB" dirty="0"/>
                        <a:t>:</a:t>
                      </a:r>
                    </a:p>
                    <a:p>
                      <a:r>
                        <a:rPr lang="en-GB" dirty="0" err="1"/>
                        <a:t>Waar</a:t>
                      </a:r>
                      <a:endParaRPr lang="en-GB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Bijwoordelijke</a:t>
                      </a:r>
                      <a:r>
                        <a:rPr lang="en-GB" dirty="0"/>
                        <a:t> </a:t>
                      </a:r>
                      <a:r>
                        <a:rPr lang="en-GB" dirty="0" err="1"/>
                        <a:t>bepaling</a:t>
                      </a:r>
                      <a:r>
                        <a:rPr lang="en-GB" dirty="0"/>
                        <a:t>:</a:t>
                      </a:r>
                    </a:p>
                    <a:p>
                      <a:r>
                        <a:rPr lang="en-GB" dirty="0" err="1"/>
                        <a:t>Wanneer</a:t>
                      </a:r>
                      <a:endParaRPr lang="en-GB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65142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dirty="0" err="1"/>
                        <a:t>Wie</a:t>
                      </a:r>
                      <a:r>
                        <a:rPr lang="en-GB" sz="1800" dirty="0"/>
                        <a:t> of </a:t>
                      </a:r>
                      <a:r>
                        <a:rPr lang="en-GB" sz="1800" dirty="0" err="1"/>
                        <a:t>wat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i="0" dirty="0" err="1"/>
                        <a:t>Alle</a:t>
                      </a:r>
                      <a:r>
                        <a:rPr lang="en-GB" sz="1800" i="0" baseline="0" dirty="0"/>
                        <a:t> </a:t>
                      </a:r>
                      <a:r>
                        <a:rPr lang="en-GB" sz="1800" i="0" baseline="0" dirty="0" err="1"/>
                        <a:t>ww</a:t>
                      </a:r>
                      <a:r>
                        <a:rPr lang="en-GB" sz="1800" i="0" baseline="0" dirty="0"/>
                        <a:t> in de </a:t>
                      </a:r>
                      <a:r>
                        <a:rPr lang="en-GB" sz="1800" i="0" baseline="0" dirty="0" err="1"/>
                        <a:t>zin</a:t>
                      </a:r>
                      <a:r>
                        <a:rPr lang="en-GB" sz="1800" i="0" baseline="0" dirty="0"/>
                        <a:t>.</a:t>
                      </a:r>
                      <a:endParaRPr lang="en-GB" sz="18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err="1"/>
                        <a:t>Wie</a:t>
                      </a:r>
                      <a:r>
                        <a:rPr lang="en-GB" sz="1800" dirty="0"/>
                        <a:t> of </a:t>
                      </a:r>
                      <a:r>
                        <a:rPr lang="en-GB" sz="1800" dirty="0" err="1"/>
                        <a:t>wat</a:t>
                      </a:r>
                      <a:r>
                        <a:rPr lang="en-GB" sz="1800" dirty="0"/>
                        <a:t> + WWG + OND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err="1"/>
                        <a:t>Plaats</a:t>
                      </a:r>
                      <a:endParaRPr lang="en-GB" sz="1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 err="1"/>
                        <a:t>Tijd</a:t>
                      </a:r>
                      <a:endParaRPr lang="en-GB" sz="1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10193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 err="1"/>
                        <a:t>Wie</a:t>
                      </a:r>
                      <a:r>
                        <a:rPr lang="en-GB" b="1" dirty="0"/>
                        <a:t>/ </a:t>
                      </a:r>
                      <a:r>
                        <a:rPr lang="en-GB" b="1" dirty="0" err="1"/>
                        <a:t>wat</a:t>
                      </a:r>
                      <a:r>
                        <a:rPr lang="en-GB" b="1" dirty="0"/>
                        <a:t> </a:t>
                      </a:r>
                      <a:r>
                        <a:rPr lang="en-GB" dirty="0"/>
                        <a:t> </a:t>
                      </a:r>
                      <a:r>
                        <a:rPr lang="en-GB" dirty="0" err="1"/>
                        <a:t>doet</a:t>
                      </a:r>
                      <a:r>
                        <a:rPr lang="en-GB" dirty="0"/>
                        <a:t> </a:t>
                      </a:r>
                      <a:r>
                        <a:rPr lang="en-GB" dirty="0" err="1"/>
                        <a:t>wat</a:t>
                      </a:r>
                      <a:r>
                        <a:rPr lang="en-GB" dirty="0"/>
                        <a:t> in de </a:t>
                      </a:r>
                      <a:r>
                        <a:rPr lang="en-GB" dirty="0" err="1"/>
                        <a:t>zin</a:t>
                      </a:r>
                      <a:r>
                        <a:rPr lang="en-GB" baseline="0" dirty="0"/>
                        <a:t> </a:t>
                      </a:r>
                      <a:r>
                        <a:rPr lang="en-GB" dirty="0" err="1"/>
                        <a:t>gebeurd</a:t>
                      </a:r>
                      <a:r>
                        <a:rPr lang="en-GB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 err="1"/>
                        <a:t>Wat</a:t>
                      </a:r>
                      <a:r>
                        <a:rPr lang="en-GB" b="1" dirty="0"/>
                        <a:t> </a:t>
                      </a:r>
                      <a:r>
                        <a:rPr lang="en-GB" dirty="0" err="1"/>
                        <a:t>doet</a:t>
                      </a:r>
                      <a:r>
                        <a:rPr lang="en-GB" dirty="0"/>
                        <a:t> het </a:t>
                      </a:r>
                      <a:r>
                        <a:rPr lang="en-GB" dirty="0" err="1"/>
                        <a:t>onderwerp</a:t>
                      </a:r>
                      <a:r>
                        <a:rPr lang="en-GB" dirty="0"/>
                        <a:t>?</a:t>
                      </a:r>
                    </a:p>
                    <a:p>
                      <a:endParaRPr lang="en-GB" sz="18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err="1"/>
                        <a:t>Wie</a:t>
                      </a:r>
                      <a:r>
                        <a:rPr lang="en-GB" b="1" dirty="0"/>
                        <a:t>/ </a:t>
                      </a:r>
                      <a:r>
                        <a:rPr lang="en-GB" b="1" dirty="0" err="1"/>
                        <a:t>wat</a:t>
                      </a:r>
                      <a:r>
                        <a:rPr lang="en-GB" b="1" dirty="0"/>
                        <a:t> </a:t>
                      </a:r>
                      <a:r>
                        <a:rPr lang="en-GB" dirty="0"/>
                        <a:t>+ WWG + OND?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err="1"/>
                        <a:t>Waar</a:t>
                      </a:r>
                      <a:r>
                        <a:rPr lang="en-GB" b="1" dirty="0"/>
                        <a:t> </a:t>
                      </a:r>
                      <a:r>
                        <a:rPr lang="en-GB" dirty="0" err="1"/>
                        <a:t>gebeurt</a:t>
                      </a:r>
                      <a:r>
                        <a:rPr lang="en-GB" dirty="0"/>
                        <a:t> het?</a:t>
                      </a:r>
                      <a:endParaRPr lang="en-GB" sz="1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 err="1"/>
                        <a:t>Wanneer</a:t>
                      </a:r>
                      <a:r>
                        <a:rPr lang="en-GB" b="1" dirty="0"/>
                        <a:t> </a:t>
                      </a:r>
                      <a:r>
                        <a:rPr lang="en-GB" dirty="0" err="1"/>
                        <a:t>gebeurt</a:t>
                      </a:r>
                      <a:r>
                        <a:rPr lang="en-GB" dirty="0"/>
                        <a:t> het?</a:t>
                      </a:r>
                    </a:p>
                    <a:p>
                      <a:endParaRPr lang="en-GB" sz="1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8" name="Tabel 7"/>
          <p:cNvGraphicFramePr>
            <a:graphicFrameLocks noGrp="1"/>
          </p:cNvGraphicFramePr>
          <p:nvPr/>
        </p:nvGraphicFramePr>
        <p:xfrm>
          <a:off x="467544" y="4149080"/>
          <a:ext cx="8229600" cy="1854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45920">
                  <a:extLst>
                    <a:ext uri="{9D8B030D-6E8A-4147-A177-3AD203B41FA5}">
                      <a16:colId xmlns:a16="http://schemas.microsoft.com/office/drawing/2014/main" val="4256425106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3388913936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3280489743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982299246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2608220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err="1"/>
                        <a:t>Himani</a:t>
                      </a:r>
                      <a:endParaRPr lang="en-GB" b="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lives</a:t>
                      </a:r>
                      <a:endParaRPr lang="en-GB" b="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b="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in Dublin</a:t>
                      </a:r>
                      <a:endParaRPr lang="en-GB" b="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b="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60387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I</a:t>
                      </a:r>
                      <a:endParaRPr lang="en-GB" b="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bought</a:t>
                      </a:r>
                      <a:endParaRPr lang="en-GB" b="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 new phone</a:t>
                      </a:r>
                      <a:endParaRPr lang="en-GB" b="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b="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last month</a:t>
                      </a:r>
                      <a:endParaRPr lang="en-GB" b="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90780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She</a:t>
                      </a:r>
                      <a:endParaRPr lang="en-GB" b="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‘ll be </a:t>
                      </a:r>
                      <a:endParaRPr lang="en-GB" b="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b="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here</a:t>
                      </a:r>
                      <a:endParaRPr lang="en-GB" b="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tomorrow</a:t>
                      </a:r>
                      <a:endParaRPr lang="en-GB" b="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00661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I</a:t>
                      </a:r>
                      <a:endParaRPr lang="en-GB" b="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went </a:t>
                      </a:r>
                      <a:endParaRPr lang="en-GB" b="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b="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home</a:t>
                      </a:r>
                      <a:endParaRPr lang="en-GB" b="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at eight o’clock</a:t>
                      </a:r>
                      <a:endParaRPr lang="en-GB" b="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60112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He </a:t>
                      </a:r>
                      <a:endParaRPr lang="en-GB" b="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bought </a:t>
                      </a:r>
                      <a:endParaRPr lang="en-GB" b="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 phone</a:t>
                      </a:r>
                      <a:endParaRPr lang="en-GB" b="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at Harrods</a:t>
                      </a:r>
                      <a:endParaRPr lang="en-GB" b="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last week</a:t>
                      </a:r>
                      <a:endParaRPr lang="en-GB" b="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44023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34310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Grammatica</a:t>
            </a:r>
            <a:r>
              <a:rPr lang="en-GB" dirty="0"/>
              <a:t>: </a:t>
            </a:r>
            <a:r>
              <a:rPr lang="en-GB" dirty="0" err="1"/>
              <a:t>Woordvolgorde</a:t>
            </a:r>
            <a:r>
              <a:rPr lang="en-GB" dirty="0"/>
              <a:t> 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dirty="0"/>
              <a:t>Assignments</a:t>
            </a:r>
          </a:p>
          <a:p>
            <a:r>
              <a:rPr lang="en-GB" dirty="0"/>
              <a:t>Assignment A and B on your own</a:t>
            </a:r>
          </a:p>
          <a:p>
            <a:r>
              <a:rPr lang="en-GB" dirty="0"/>
              <a:t>If it is too easy you can go ahead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/>
              <a:t>Assignment A and B</a:t>
            </a:r>
          </a:p>
          <a:p>
            <a:r>
              <a:rPr lang="en-GB" dirty="0"/>
              <a:t>Make the first two sentences together</a:t>
            </a:r>
          </a:p>
          <a:p>
            <a:r>
              <a:rPr lang="en-GB" dirty="0"/>
              <a:t>Do the rest on your own</a:t>
            </a:r>
          </a:p>
          <a:p>
            <a:r>
              <a:rPr lang="en-GB" dirty="0"/>
              <a:t>We’ll check in 5 to 10 minutes</a:t>
            </a:r>
          </a:p>
          <a:p>
            <a:endParaRPr lang="en-GB" dirty="0"/>
          </a:p>
          <a:p>
            <a:r>
              <a:rPr lang="en-GB" dirty="0"/>
              <a:t>If you need help – let me know</a:t>
            </a:r>
          </a:p>
          <a:p>
            <a:r>
              <a:rPr lang="en-GB" dirty="0"/>
              <a:t>When you’re done – let me know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b="1" dirty="0"/>
              <a:t>Assignment C </a:t>
            </a:r>
          </a:p>
          <a:p>
            <a:r>
              <a:rPr lang="en-GB" dirty="0"/>
              <a:t>You have 10 minutes</a:t>
            </a:r>
          </a:p>
          <a:p>
            <a:r>
              <a:rPr lang="en-GB" dirty="0"/>
              <a:t>We’ll check in 5 minutes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58563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Grammatica</a:t>
            </a:r>
            <a:r>
              <a:rPr lang="en-GB" dirty="0"/>
              <a:t>: </a:t>
            </a:r>
            <a:r>
              <a:rPr lang="en-GB" dirty="0" err="1"/>
              <a:t>Woordvolgorde</a:t>
            </a:r>
            <a:r>
              <a:rPr lang="en-GB" dirty="0"/>
              <a:t> 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/>
              <a:t>Assignment C</a:t>
            </a:r>
          </a:p>
          <a:p>
            <a:pPr marL="457200" indent="-457200">
              <a:buAutoNum type="arabicPeriod"/>
            </a:pPr>
            <a:r>
              <a:rPr lang="en-GB" dirty="0"/>
              <a:t>I’m worried about this kind of hurricane warning.</a:t>
            </a:r>
          </a:p>
          <a:p>
            <a:pPr marL="457200" indent="-457200">
              <a:buAutoNum type="arabicPeriod"/>
            </a:pPr>
            <a:r>
              <a:rPr lang="en-GB" dirty="0"/>
              <a:t>They’re evacuating all houses along the coastline.</a:t>
            </a:r>
          </a:p>
          <a:p>
            <a:pPr marL="457200" indent="-457200">
              <a:buAutoNum type="arabicPeriod"/>
            </a:pPr>
            <a:r>
              <a:rPr lang="en-GB" dirty="0"/>
              <a:t>It was too dangerous to go outside.</a:t>
            </a:r>
          </a:p>
          <a:p>
            <a:pPr marL="457200" indent="-457200">
              <a:buAutoNum type="arabicPeriod"/>
            </a:pPr>
            <a:r>
              <a:rPr lang="en-GB" dirty="0"/>
              <a:t>The high winds destroyed her family’s barn.</a:t>
            </a:r>
          </a:p>
          <a:p>
            <a:pPr marL="457200" indent="-457200">
              <a:buAutoNum type="arabicPeriod"/>
            </a:pPr>
            <a:r>
              <a:rPr lang="en-GB" dirty="0"/>
              <a:t>Maybe the wind will damage a few boats.</a:t>
            </a:r>
          </a:p>
          <a:p>
            <a:pPr marL="457200" indent="-457200">
              <a:buAutoNum type="arabicPeriod"/>
            </a:pPr>
            <a:r>
              <a:rPr lang="en-GB" dirty="0"/>
              <a:t>I went to a pub last week.</a:t>
            </a:r>
          </a:p>
          <a:p>
            <a:pPr marL="457200" indent="-457200">
              <a:buAutoNum type="arabicPeriod"/>
            </a:pPr>
            <a:r>
              <a:rPr lang="en-GB" dirty="0"/>
              <a:t>They met there on Saturday.</a:t>
            </a:r>
          </a:p>
          <a:p>
            <a:pPr marL="457200" indent="-457200">
              <a:buAutoNum type="arabicPeriod"/>
            </a:pPr>
            <a:r>
              <a:rPr lang="en-GB" dirty="0"/>
              <a:t>He sent me lots of messages on my phone yesterday.</a:t>
            </a:r>
          </a:p>
          <a:p>
            <a:pPr marL="457200" indent="-457200">
              <a:buAutoNum type="arabicPeriod"/>
            </a:pPr>
            <a:r>
              <a:rPr lang="en-GB" dirty="0"/>
              <a:t>I called her at home at 4 pm .</a:t>
            </a:r>
          </a:p>
          <a:p>
            <a:pPr marL="457200" indent="-457200">
              <a:buAutoNum type="arabicPeriod"/>
            </a:pPr>
            <a:r>
              <a:rPr lang="en-GB" dirty="0"/>
              <a:t>We are going to do that tomorrow.</a:t>
            </a:r>
          </a:p>
        </p:txBody>
      </p:sp>
    </p:spTree>
    <p:extLst>
      <p:ext uri="{BB962C8B-B14F-4D97-AF65-F5344CB8AC3E}">
        <p14:creationId xmlns:p14="http://schemas.microsoft.com/office/powerpoint/2010/main" val="4032255648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2468</TotalTime>
  <Words>645</Words>
  <Application>Microsoft Office PowerPoint</Application>
  <PresentationFormat>Diavoorstelling (4:3)</PresentationFormat>
  <Paragraphs>210</Paragraphs>
  <Slides>11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Candara</vt:lpstr>
      <vt:lpstr>Kantoorthema</vt:lpstr>
      <vt:lpstr>Timeline</vt:lpstr>
      <vt:lpstr>Oral exams</vt:lpstr>
      <vt:lpstr>Grammar: Woordvolgorde </vt:lpstr>
      <vt:lpstr>Grammar: Woordvolgorde </vt:lpstr>
      <vt:lpstr>Grammar: Woordvolgorde </vt:lpstr>
      <vt:lpstr>Grammar: Woordvolgorde </vt:lpstr>
      <vt:lpstr>Grammar: Woordvolgorde </vt:lpstr>
      <vt:lpstr>Grammatica: Woordvolgorde </vt:lpstr>
      <vt:lpstr>Grammatica: Woordvolgorde </vt:lpstr>
      <vt:lpstr>Grammatica: Woordvolgorde </vt:lpstr>
      <vt:lpstr>Self study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E.A.M. Kuindersma</dc:creator>
  <cp:lastModifiedBy>Ellen Kuindersma</cp:lastModifiedBy>
  <cp:revision>113</cp:revision>
  <dcterms:created xsi:type="dcterms:W3CDTF">2014-08-28T16:41:32Z</dcterms:created>
  <dcterms:modified xsi:type="dcterms:W3CDTF">2021-02-09T22:21:40Z</dcterms:modified>
</cp:coreProperties>
</file>